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6"/>
  </p:notesMasterIdLst>
  <p:sldIdLst>
    <p:sldId id="523" r:id="rId5"/>
    <p:sldId id="3356" r:id="rId6"/>
    <p:sldId id="3445" r:id="rId7"/>
    <p:sldId id="3446" r:id="rId8"/>
    <p:sldId id="3436" r:id="rId9"/>
    <p:sldId id="3447" r:id="rId10"/>
    <p:sldId id="3448" r:id="rId11"/>
    <p:sldId id="3394" r:id="rId12"/>
    <p:sldId id="3444" r:id="rId13"/>
    <p:sldId id="3449" r:id="rId14"/>
    <p:sldId id="3439" r:id="rId1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anessa Nijweide - RijnmondNet" initials="VNR" lastIdx="1" clrIdx="0">
    <p:extLst>
      <p:ext uri="{19B8F6BF-5375-455C-9EA6-DF929625EA0E}">
        <p15:presenceInfo xmlns:p15="http://schemas.microsoft.com/office/powerpoint/2012/main" userId="S::vani@rijnmondnet.nl::7fc506b7-d63d-4847-b61e-b72d5b596e4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445F"/>
    <a:srgbClr val="F7C7AC"/>
    <a:srgbClr val="FF99CC"/>
    <a:srgbClr val="FFCCCC"/>
    <a:srgbClr val="FF6699"/>
    <a:srgbClr val="FFCC66"/>
    <a:srgbClr val="FFCC99"/>
    <a:srgbClr val="FF9933"/>
    <a:srgbClr val="FFFF66"/>
    <a:srgbClr val="4BC2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ijl, gemiddeld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Stijl, gemiddeld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012ECD-51FC-41F1-AA8D-1B2483CD663E}" styleName="Stijl, licht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E25E649-3F16-4E02-A733-19D2CDBF48F0}" styleName="Stijl, gemiddeld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660B408-B3CF-4A94-85FC-2B1E0A45F4A2}" styleName="Stijl, donker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3B4B98B0-60AC-42C2-AFA5-B58CD77FA1E5}" styleName="Stijl, licht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Stijl, gemiddeld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8EC20E35-A176-4012-BC5E-935CFFF8708E}" styleName="Stijl, gemiddeld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2833802-FEF1-4C79-8D5D-14CF1EAF98D9}" styleName="Stijl, licht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Stijl, licht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85BE263C-DBD7-4A20-BB59-AAB30ACAA65A}" styleName="Stijl, gemiddeld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Stijl, gemiddeld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376" autoAdjust="0"/>
    <p:restoredTop sz="94638"/>
  </p:normalViewPr>
  <p:slideViewPr>
    <p:cSldViewPr snapToGrid="0">
      <p:cViewPr varScale="1">
        <p:scale>
          <a:sx n="113" d="100"/>
          <a:sy n="113" d="100"/>
        </p:scale>
        <p:origin x="104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4BEA2B-799C-48FC-91C1-B557201EB521}" type="datetimeFigureOut">
              <a:rPr lang="nl-NL" smtClean="0"/>
              <a:t>29-01-2026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226512-AE39-4B65-B1A1-AB163608470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444031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226512-AE39-4B65-B1A1-AB1636084705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660753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ndertitel 2">
            <a:extLst>
              <a:ext uri="{FF2B5EF4-FFF2-40B4-BE49-F238E27FC236}">
                <a16:creationId xmlns:a16="http://schemas.microsoft.com/office/drawing/2014/main" id="{234835EE-BDA5-4805-BF24-2260A1CE88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670D179-59BF-4572-A9B5-B67D9B3CE1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4D6BE-24D6-4CEF-B72D-DC8EE2137518}" type="datetimeFigureOut">
              <a:rPr lang="nl-NL" smtClean="0"/>
              <a:t>29-01-2026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CB5F4E7-723A-45DD-8B31-29F89ADE72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F2F759F-E914-41F9-9B99-ACFBDCECB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8EF0E-87C7-4897-9D76-6B8F31406EEC}" type="slidenum">
              <a:rPr lang="nl-NL" smtClean="0"/>
              <a:t>‹nr.›</a:t>
            </a:fld>
            <a:endParaRPr lang="nl-NL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AA8C39C-C80B-40DB-BDF1-7124674BD1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dirty="0"/>
              <a:t>Klik om stijl te bewerken</a:t>
            </a:r>
          </a:p>
        </p:txBody>
      </p:sp>
      <p:pic>
        <p:nvPicPr>
          <p:cNvPr id="1030" name="Picture 6" descr="Over Point - Verzorgdeoverdracht.nl">
            <a:extLst>
              <a:ext uri="{FF2B5EF4-FFF2-40B4-BE49-F238E27FC236}">
                <a16:creationId xmlns:a16="http://schemas.microsoft.com/office/drawing/2014/main" id="{3F3EFDCD-8563-4BC0-A31A-D05E7671E58B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192" b="22963"/>
          <a:stretch/>
        </p:blipFill>
        <p:spPr bwMode="auto">
          <a:xfrm>
            <a:off x="5194738" y="5767042"/>
            <a:ext cx="2037532" cy="589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hthoek 10">
            <a:extLst>
              <a:ext uri="{FF2B5EF4-FFF2-40B4-BE49-F238E27FC236}">
                <a16:creationId xmlns:a16="http://schemas.microsoft.com/office/drawing/2014/main" id="{3BA34D46-06E6-47CF-B236-74FCDF29BF81}"/>
              </a:ext>
            </a:extLst>
          </p:cNvPr>
          <p:cNvSpPr/>
          <p:nvPr userDrawn="1"/>
        </p:nvSpPr>
        <p:spPr>
          <a:xfrm>
            <a:off x="10026869" y="378691"/>
            <a:ext cx="2165131" cy="10717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E1D9E4F9-0852-4045-0330-38CF51F2C82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7139" y="777262"/>
            <a:ext cx="2511016" cy="1346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9370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2C10561-7BFF-4CA3-BCD9-FCA31F6818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5914AA4D-9573-4FB3-912C-604CBDD3A2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CECB866-3DD2-4F23-83A4-28B3F76724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4D6BE-24D6-4CEF-B72D-DC8EE2137518}" type="datetimeFigureOut">
              <a:rPr lang="nl-NL" smtClean="0"/>
              <a:t>29-01-2026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24760F3-9FF9-4A89-9A41-5958618EE0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A7B1755-E475-4F42-92CC-A493EBFFD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8EF0E-87C7-4897-9D76-6B8F31406EE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14237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EEF80EA4-8DF0-4E3C-AFC4-6990D8D456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D5E28B70-C263-48C3-8F47-1A5259C0CA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A482C41-3FCF-4665-A06F-9CA05D0C41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4D6BE-24D6-4CEF-B72D-DC8EE2137518}" type="datetimeFigureOut">
              <a:rPr lang="nl-NL" smtClean="0"/>
              <a:t>29-01-2026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B59C4C9-0E1A-4BC1-B036-13E3DBB780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3F93548-DAA7-4356-BDEC-524646F7EB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8EF0E-87C7-4897-9D76-6B8F31406EE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64556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003785-9636-45A1-9307-68F8AA663F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A445F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4F9A14C-E008-4AA7-A0DB-A501DB493B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0A445F"/>
                </a:solidFill>
              </a:defRPr>
            </a:lvl1pPr>
            <a:lvl2pPr>
              <a:defRPr>
                <a:solidFill>
                  <a:srgbClr val="0A445F"/>
                </a:solidFill>
              </a:defRPr>
            </a:lvl2pPr>
            <a:lvl3pPr>
              <a:defRPr>
                <a:solidFill>
                  <a:srgbClr val="0A445F"/>
                </a:solidFill>
              </a:defRPr>
            </a:lvl3pPr>
            <a:lvl4pPr>
              <a:defRPr>
                <a:solidFill>
                  <a:srgbClr val="0A445F"/>
                </a:solidFill>
              </a:defRPr>
            </a:lvl4pPr>
            <a:lvl5pPr>
              <a:defRPr>
                <a:solidFill>
                  <a:srgbClr val="0A445F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E715A16-9807-4FB2-9AE7-668F0BAA7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4D6BE-24D6-4CEF-B72D-DC8EE2137518}" type="datetimeFigureOut">
              <a:rPr lang="nl-NL" smtClean="0"/>
              <a:t>29-01-2026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46559C9-CCB0-463C-8AAD-C4A86EFEF6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01DE81C-E456-4150-9B77-574A0E758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8EF0E-87C7-4897-9D76-6B8F31406EE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04369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EE28EA-5F51-4BF4-A6EC-A7ADE524E3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9295A97-BADD-43E3-B80C-F30D286588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3517255-D050-44AE-820A-C66034332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4D6BE-24D6-4CEF-B72D-DC8EE2137518}" type="datetimeFigureOut">
              <a:rPr lang="nl-NL" smtClean="0"/>
              <a:t>29-01-2026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706D9A0-41FA-4124-A600-DA075B3BD1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B0CEBED-92C6-443D-B92D-50CC0C6016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8EF0E-87C7-4897-9D76-6B8F31406EE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526247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69C12B-C868-42EF-9A9E-9DF90B611F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865B367-2D24-4510-9D1A-3F531AD736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AB3B3A50-E99A-43D3-B489-61D624757E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8AD71B8F-6A79-47B0-AA80-8F27F5838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4D6BE-24D6-4CEF-B72D-DC8EE2137518}" type="datetimeFigureOut">
              <a:rPr lang="nl-NL" smtClean="0"/>
              <a:t>29-01-2026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5F355187-4011-4EFB-97B5-B22C4DC8E2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1BD813BB-9617-46F5-9978-65D9E00F4B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8EF0E-87C7-4897-9D76-6B8F31406EE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66554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A61407-2A2B-45D7-9E10-D11D82A3B8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019AD43-A4BB-433F-ABF0-08B88C4725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CA468799-FAF2-45C1-9516-8C7FADF2B7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F7ED5095-5AD5-4302-82DC-4085FFD0FA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55521325-2A09-417B-B1C8-431ED9C1DC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1F69C8EC-3286-459E-9A7D-B3B739B96E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4D6BE-24D6-4CEF-B72D-DC8EE2137518}" type="datetimeFigureOut">
              <a:rPr lang="nl-NL" smtClean="0"/>
              <a:t>29-01-2026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0B45783B-9E0B-45A9-A1EE-ED82790EB0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D9EE85AB-C873-4AF0-B489-893CB12FE7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8EF0E-87C7-4897-9D76-6B8F31406EE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16358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3F06C2-8ED2-4577-9CE3-FD187A0114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87061CE3-4F5E-4601-AFD3-A510F35710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4D6BE-24D6-4CEF-B72D-DC8EE2137518}" type="datetimeFigureOut">
              <a:rPr lang="nl-NL" smtClean="0"/>
              <a:t>29-01-2026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E20CF3A9-D28C-4A34-9C85-E916C3D33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1AEA62BF-D59A-4F34-9064-32DAE609A2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8EF0E-87C7-4897-9D76-6B8F31406EE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6138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77E13D30-EE46-4FFF-B08D-87679BB5C4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4D6BE-24D6-4CEF-B72D-DC8EE2137518}" type="datetimeFigureOut">
              <a:rPr lang="nl-NL" smtClean="0"/>
              <a:t>29-01-2026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3812A3DA-403D-4CFF-9A8E-63B033940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B19B57E5-78B1-4C2D-BDD9-5F20E0117F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8EF0E-87C7-4897-9D76-6B8F31406EE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64290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658DD4-9126-4D18-8676-E3190E5B51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0A19A17-C3B8-483D-8968-2363B87B5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8E5B34A1-6E33-45A8-A576-449D7B0C18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E7F0D9DD-F95F-417C-990F-B16BB3F075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4D6BE-24D6-4CEF-B72D-DC8EE2137518}" type="datetimeFigureOut">
              <a:rPr lang="nl-NL" smtClean="0"/>
              <a:t>29-01-2026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613D3F0F-1F5F-47E3-9825-04DB43425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80046451-1890-46CB-A737-5A629AC280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8EF0E-87C7-4897-9D76-6B8F31406EE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2776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349FEC8-BD2D-4B38-B530-150A56DE8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9884244F-FAA3-44F8-B9B2-0E247A81B6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4251D6C8-A6CC-43C6-A57A-12C35CF50C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3FF327B7-7A28-4028-A592-954841E4F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4D6BE-24D6-4CEF-B72D-DC8EE2137518}" type="datetimeFigureOut">
              <a:rPr lang="nl-NL" smtClean="0"/>
              <a:t>29-01-2026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0BE37786-BDB8-4243-B8A6-DAD8FA3455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081EEDC6-2DA8-42A8-8E91-2B1644BF4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8EF0E-87C7-4897-9D76-6B8F31406EE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07715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37FFCF78-F23B-47F4-B65B-5CE0BCD5F6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DB685240-0DA6-481F-9350-3ED43B9A42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FF61335-16C5-4D15-87E1-2F8964235C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54D6BE-24D6-4CEF-B72D-DC8EE2137518}" type="datetimeFigureOut">
              <a:rPr lang="nl-NL" smtClean="0"/>
              <a:t>29-01-2026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44300D1-FF96-4C91-94F3-F1A0783F3A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1723232-0D6B-46B7-B82E-2CC0CFC8EF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38EF0E-87C7-4897-9D76-6B8F31406EEC}" type="slidenum">
              <a:rPr lang="nl-NL" smtClean="0"/>
              <a:t>‹nr.›</a:t>
            </a:fld>
            <a:endParaRPr lang="nl-NL"/>
          </a:p>
        </p:txBody>
      </p:sp>
      <p:sp>
        <p:nvSpPr>
          <p:cNvPr id="10" name="Rechthoek 9">
            <a:extLst>
              <a:ext uri="{FF2B5EF4-FFF2-40B4-BE49-F238E27FC236}">
                <a16:creationId xmlns:a16="http://schemas.microsoft.com/office/drawing/2014/main" id="{350D5BD8-8DCA-4202-AF46-4E02612DA0C1}"/>
              </a:ext>
            </a:extLst>
          </p:cNvPr>
          <p:cNvSpPr/>
          <p:nvPr userDrawn="1"/>
        </p:nvSpPr>
        <p:spPr>
          <a:xfrm>
            <a:off x="0" y="6365585"/>
            <a:ext cx="12192000" cy="497609"/>
          </a:xfrm>
          <a:prstGeom prst="rect">
            <a:avLst/>
          </a:prstGeom>
          <a:solidFill>
            <a:srgbClr val="0A44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nl-NL"/>
          </a:p>
        </p:txBody>
      </p:sp>
      <p:sp>
        <p:nvSpPr>
          <p:cNvPr id="12" name="Rechthoek 11">
            <a:extLst>
              <a:ext uri="{FF2B5EF4-FFF2-40B4-BE49-F238E27FC236}">
                <a16:creationId xmlns:a16="http://schemas.microsoft.com/office/drawing/2014/main" id="{AB683513-AC57-4F84-8C22-E73124A68622}"/>
              </a:ext>
            </a:extLst>
          </p:cNvPr>
          <p:cNvSpPr/>
          <p:nvPr userDrawn="1"/>
        </p:nvSpPr>
        <p:spPr>
          <a:xfrm>
            <a:off x="0" y="-40841"/>
            <a:ext cx="12192000" cy="405966"/>
          </a:xfrm>
          <a:prstGeom prst="rect">
            <a:avLst/>
          </a:prstGeom>
          <a:solidFill>
            <a:srgbClr val="4BC2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nl-NL"/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BC5823B4-65B4-46A6-860C-F6185DE23AE3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1908" y="392034"/>
            <a:ext cx="1656137" cy="891821"/>
          </a:xfrm>
          <a:prstGeom prst="rect">
            <a:avLst/>
          </a:prstGeom>
        </p:spPr>
      </p:pic>
      <p:pic>
        <p:nvPicPr>
          <p:cNvPr id="5122" name="Picture 2">
            <a:extLst>
              <a:ext uri="{FF2B5EF4-FFF2-40B4-BE49-F238E27FC236}">
                <a16:creationId xmlns:a16="http://schemas.microsoft.com/office/drawing/2014/main" id="{1EF335FF-18A1-518E-F10A-0704D896C31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8843" y="392034"/>
            <a:ext cx="1889202" cy="10129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7882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A445F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0A445F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0A445F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0A445F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A445F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A445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ndertitel 4">
            <a:extLst>
              <a:ext uri="{FF2B5EF4-FFF2-40B4-BE49-F238E27FC236}">
                <a16:creationId xmlns:a16="http://schemas.microsoft.com/office/drawing/2014/main" id="{693C1FAB-17CF-4649-8257-8C48CE0FA2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70755" y="3987800"/>
            <a:ext cx="9144000" cy="165576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 dirty="0"/>
              <a:t>29 januari 2026</a:t>
            </a:r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2430DBBC-5042-470F-967A-1248F06B17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70755" y="1600200"/>
            <a:ext cx="9144000" cy="2387600"/>
          </a:xfrm>
        </p:spPr>
        <p:txBody>
          <a:bodyPr>
            <a:normAutofit/>
          </a:bodyPr>
          <a:lstStyle/>
          <a:p>
            <a:r>
              <a:rPr lang="nl-NL" sz="4800" dirty="0"/>
              <a:t>Coördinatorenoverleg</a:t>
            </a:r>
            <a:br>
              <a:rPr lang="nl-NL" sz="4800" dirty="0"/>
            </a:br>
            <a:r>
              <a:rPr lang="nl-NL" sz="4800" dirty="0"/>
              <a:t>IGD Zuidwest Nederland</a:t>
            </a:r>
          </a:p>
        </p:txBody>
      </p:sp>
    </p:spTree>
    <p:extLst>
      <p:ext uri="{BB962C8B-B14F-4D97-AF65-F5344CB8AC3E}">
        <p14:creationId xmlns:p14="http://schemas.microsoft.com/office/powerpoint/2010/main" val="4749564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CED63B-2E54-DD79-18F4-C9C1079E0D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B99F53B4-326F-25BB-E83D-2F4E6D90A4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7889240" cy="1325563"/>
          </a:xfrm>
        </p:spPr>
        <p:txBody>
          <a:bodyPr/>
          <a:lstStyle/>
          <a:p>
            <a:r>
              <a:rPr lang="nl-NL" dirty="0">
                <a:ea typeface="Calibri Light"/>
                <a:cs typeface="Calibri Light"/>
              </a:rPr>
              <a:t>Gebruikerstips</a:t>
            </a:r>
            <a:endParaRPr lang="nl-NL" dirty="0">
              <a:highlight>
                <a:srgbClr val="FFFF00"/>
              </a:highlight>
              <a:ea typeface="Calibri Light"/>
              <a:cs typeface="Calibri Light"/>
            </a:endParaRP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5C089AC0-7D90-22EE-77E4-2CCB09A559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9848"/>
            <a:ext cx="10515600" cy="4351338"/>
          </a:xfrm>
        </p:spPr>
        <p:txBody>
          <a:bodyPr>
            <a:normAutofit/>
          </a:bodyPr>
          <a:lstStyle/>
          <a:p>
            <a:r>
              <a:rPr lang="nl-NL" sz="3200" dirty="0"/>
              <a:t>Andere tips? </a:t>
            </a:r>
          </a:p>
          <a:p>
            <a:pPr marL="0" indent="0">
              <a:buNone/>
            </a:pPr>
            <a:endParaRPr lang="nl-NL" sz="3200" dirty="0"/>
          </a:p>
          <a:p>
            <a:endParaRPr lang="nl-NL" sz="3200" dirty="0"/>
          </a:p>
        </p:txBody>
      </p:sp>
    </p:spTree>
    <p:extLst>
      <p:ext uri="{BB962C8B-B14F-4D97-AF65-F5344CB8AC3E}">
        <p14:creationId xmlns:p14="http://schemas.microsoft.com/office/powerpoint/2010/main" val="37148109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493BEB-44E5-4CB9-7DB8-7DB64BF2E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	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D07CFF6-C94A-6A2B-BF21-AF3DE7D80E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0556" y="2816048"/>
            <a:ext cx="2288822" cy="61295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nl-NL" sz="4400" dirty="0"/>
              <a:t>Vragen? </a:t>
            </a:r>
          </a:p>
        </p:txBody>
      </p:sp>
    </p:spTree>
    <p:extLst>
      <p:ext uri="{BB962C8B-B14F-4D97-AF65-F5344CB8AC3E}">
        <p14:creationId xmlns:p14="http://schemas.microsoft.com/office/powerpoint/2010/main" val="25581071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ECFC0A-3A6A-01BB-8A20-85EFD8DBF5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Calibri Light"/>
                <a:cs typeface="Calibri Light"/>
              </a:rPr>
              <a:t>Agenda</a:t>
            </a:r>
            <a:endParaRPr lang="en-US" dirty="0"/>
          </a:p>
        </p:txBody>
      </p:sp>
      <p:sp>
        <p:nvSpPr>
          <p:cNvPr id="5" name="Tijdelijke aanduiding voor inhoud 2">
            <a:extLst>
              <a:ext uri="{FF2B5EF4-FFF2-40B4-BE49-F238E27FC236}">
                <a16:creationId xmlns:a16="http://schemas.microsoft.com/office/drawing/2014/main" id="{AC536F69-9EBF-0A75-2E4A-BA8027EE1C94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0A445F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0A445F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0A445F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A445F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A445F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/>
            <a:r>
              <a:rPr lang="nl-NL" dirty="0">
                <a:ea typeface="Calibri"/>
                <a:cs typeface="Calibri"/>
              </a:rPr>
              <a:t>Opening</a:t>
            </a:r>
          </a:p>
          <a:p>
            <a:pPr fontAlgn="base"/>
            <a:r>
              <a:rPr lang="nl-NL" dirty="0">
                <a:ea typeface="Calibri"/>
                <a:cs typeface="Calibri"/>
              </a:rPr>
              <a:t>Mededelingen</a:t>
            </a:r>
          </a:p>
          <a:p>
            <a:pPr fontAlgn="base"/>
            <a:r>
              <a:rPr lang="nl-NL" dirty="0">
                <a:ea typeface="Calibri"/>
                <a:cs typeface="Calibri"/>
              </a:rPr>
              <a:t>Gebruikerscijfers</a:t>
            </a:r>
          </a:p>
          <a:p>
            <a:pPr fontAlgn="base"/>
            <a:r>
              <a:rPr lang="nl-NL" dirty="0">
                <a:ea typeface="Calibri"/>
                <a:cs typeface="Calibri"/>
              </a:rPr>
              <a:t>Suggesties voor verbeteringen</a:t>
            </a:r>
          </a:p>
          <a:p>
            <a:pPr fontAlgn="base"/>
            <a:r>
              <a:rPr lang="nl-NL" dirty="0">
                <a:ea typeface="Calibri"/>
                <a:cs typeface="Calibri"/>
              </a:rPr>
              <a:t>Ervaring per VSV</a:t>
            </a:r>
          </a:p>
          <a:p>
            <a:pPr fontAlgn="base"/>
            <a:r>
              <a:rPr lang="nl-NL" dirty="0">
                <a:ea typeface="Calibri"/>
                <a:cs typeface="Calibri"/>
              </a:rPr>
              <a:t>Gebruikerstips</a:t>
            </a:r>
          </a:p>
          <a:p>
            <a:pPr fontAlgn="base"/>
            <a:r>
              <a:rPr lang="nl-NL" dirty="0">
                <a:ea typeface="Calibri"/>
                <a:cs typeface="Calibri"/>
              </a:rPr>
              <a:t>Afsluiting</a:t>
            </a:r>
          </a:p>
          <a:p>
            <a:pPr marL="0" indent="0" fontAlgn="base">
              <a:buNone/>
            </a:pPr>
            <a:endParaRPr lang="nl-NL" dirty="0">
              <a:ea typeface="Calibri"/>
              <a:cs typeface="Calibri"/>
            </a:endParaRPr>
          </a:p>
          <a:p>
            <a:pPr fontAlgn="base"/>
            <a:endParaRPr lang="nl-NL" sz="4000" dirty="0">
              <a:ea typeface="Calibri" panose="020F0502020204030204"/>
              <a:cs typeface="Calibri" panose="020F0502020204030204"/>
            </a:endParaRPr>
          </a:p>
          <a:p>
            <a:pPr fontAlgn="base"/>
            <a:endParaRPr lang="nl-NL" dirty="0">
              <a:ea typeface="Calibri" panose="020F0502020204030204"/>
              <a:cs typeface="Calibri" panose="020F0502020204030204"/>
            </a:endParaRPr>
          </a:p>
          <a:p>
            <a:endParaRPr lang="nl-NL" dirty="0"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6738836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3465D78-A01F-041B-AA74-5770BE6B9C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Medelingen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F3626B0-A669-7104-0E26-67B1C0D0C2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err="1"/>
              <a:t>Vrumun</a:t>
            </a:r>
            <a:r>
              <a:rPr lang="nl-NL" dirty="0"/>
              <a:t> kan binnenkort zwangerschapskaart + enkele structurele gegevens delen</a:t>
            </a:r>
          </a:p>
          <a:p>
            <a:pPr lvl="1"/>
            <a:r>
              <a:rPr lang="nl-NL" dirty="0"/>
              <a:t>Publiceren moet alleen nog handmatig</a:t>
            </a:r>
          </a:p>
          <a:p>
            <a:pPr lvl="1"/>
            <a:r>
              <a:rPr lang="nl-NL" dirty="0"/>
              <a:t>Toestemming wordt vastgelegd in HINQ</a:t>
            </a:r>
          </a:p>
          <a:p>
            <a:pPr lvl="1"/>
            <a:r>
              <a:rPr lang="nl-NL" dirty="0"/>
              <a:t>Wachten is op startsein van LPB</a:t>
            </a:r>
          </a:p>
          <a:p>
            <a:r>
              <a:rPr lang="nl-NL" dirty="0"/>
              <a:t>Alle leveranciers zijn gekwalificeerd voor </a:t>
            </a:r>
            <a:r>
              <a:rPr lang="nl-NL" dirty="0" err="1"/>
              <a:t>PGO’s</a:t>
            </a:r>
            <a:endParaRPr lang="nl-NL" dirty="0"/>
          </a:p>
          <a:p>
            <a:pPr lvl="1"/>
            <a:r>
              <a:rPr lang="nl-NL" dirty="0"/>
              <a:t>Gebruiken kan nog niet, er is nog geen PGO gekwalificeerd</a:t>
            </a:r>
          </a:p>
          <a:p>
            <a:r>
              <a:rPr lang="nl-NL" dirty="0"/>
              <a:t>Kraamzorg deelnemers kunnen nu ook gegevens delen</a:t>
            </a:r>
          </a:p>
          <a:p>
            <a:pPr lvl="1"/>
            <a:r>
              <a:rPr lang="nl-NL" dirty="0" err="1"/>
              <a:t>Muv</a:t>
            </a:r>
            <a:r>
              <a:rPr lang="nl-NL" dirty="0"/>
              <a:t> </a:t>
            </a:r>
            <a:r>
              <a:rPr lang="nl-NL" dirty="0" err="1"/>
              <a:t>MyCocoon</a:t>
            </a:r>
            <a:r>
              <a:rPr lang="nl-NL" dirty="0"/>
              <a:t> (enkele zzp’ers) </a:t>
            </a:r>
          </a:p>
        </p:txBody>
      </p:sp>
    </p:spTree>
    <p:extLst>
      <p:ext uri="{BB962C8B-B14F-4D97-AF65-F5344CB8AC3E}">
        <p14:creationId xmlns:p14="http://schemas.microsoft.com/office/powerpoint/2010/main" val="4017949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B82555-F5D2-4E7E-E3C2-B58DAA0235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Mededelingen: wat is nieuw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443DA11-C4FD-2357-1A32-A58E8BC0C9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301089" cy="4351338"/>
          </a:xfrm>
        </p:spPr>
        <p:txBody>
          <a:bodyPr>
            <a:normAutofit lnSpcReduction="10000"/>
          </a:bodyPr>
          <a:lstStyle/>
          <a:p>
            <a:r>
              <a:rPr lang="nl-NL" dirty="0"/>
              <a:t>Nieuwe </a:t>
            </a:r>
            <a:r>
              <a:rPr lang="nl-NL" dirty="0" err="1"/>
              <a:t>Onatal</a:t>
            </a:r>
            <a:r>
              <a:rPr lang="nl-NL" dirty="0"/>
              <a:t> gegevens</a:t>
            </a:r>
          </a:p>
          <a:p>
            <a:pPr lvl="1"/>
            <a:r>
              <a:rPr lang="nl-NL" dirty="0"/>
              <a:t>Enkele </a:t>
            </a:r>
            <a:r>
              <a:rPr lang="nl-NL" dirty="0" err="1"/>
              <a:t>labwaarden</a:t>
            </a:r>
            <a:r>
              <a:rPr lang="nl-NL" dirty="0"/>
              <a:t>: </a:t>
            </a:r>
            <a:r>
              <a:rPr lang="nl-NL" dirty="0" err="1"/>
              <a:t>HbsAg</a:t>
            </a:r>
            <a:r>
              <a:rPr lang="nl-NL" dirty="0"/>
              <a:t>, </a:t>
            </a:r>
            <a:r>
              <a:rPr lang="nl-NL" dirty="0" err="1"/>
              <a:t>Hb</a:t>
            </a:r>
            <a:r>
              <a:rPr lang="nl-NL" dirty="0"/>
              <a:t>, MCV</a:t>
            </a:r>
          </a:p>
          <a:p>
            <a:pPr lvl="1"/>
            <a:r>
              <a:rPr lang="nl-NL" dirty="0"/>
              <a:t>Indaling foetus</a:t>
            </a:r>
          </a:p>
          <a:p>
            <a:pPr lvl="1"/>
            <a:r>
              <a:rPr lang="nl-NL" dirty="0"/>
              <a:t>Binnenkort: Allergieën </a:t>
            </a:r>
          </a:p>
          <a:p>
            <a:r>
              <a:rPr lang="nl-NL" dirty="0"/>
              <a:t>HINQ</a:t>
            </a:r>
          </a:p>
          <a:p>
            <a:pPr lvl="1"/>
            <a:r>
              <a:rPr lang="nl-NL" dirty="0"/>
              <a:t>Favorieten (incl. flyer)</a:t>
            </a:r>
          </a:p>
          <a:p>
            <a:pPr lvl="1"/>
            <a:r>
              <a:rPr lang="nl-NL" dirty="0"/>
              <a:t>Pop-up bij openen viewer, niet navigeren naar ‘toegang’ </a:t>
            </a:r>
          </a:p>
          <a:p>
            <a:pPr lvl="1"/>
            <a:r>
              <a:rPr lang="nl-NL" dirty="0"/>
              <a:t>Contactmomenten bij Zorg</a:t>
            </a:r>
          </a:p>
          <a:p>
            <a:r>
              <a:rPr lang="nl-NL" dirty="0" err="1"/>
              <a:t>Orfeus</a:t>
            </a:r>
            <a:endParaRPr lang="nl-NL" dirty="0"/>
          </a:p>
          <a:p>
            <a:pPr lvl="1"/>
            <a:r>
              <a:rPr lang="nl-NL" dirty="0"/>
              <a:t>Automatisch delen van gegevens</a:t>
            </a:r>
          </a:p>
          <a:p>
            <a:pPr lvl="1"/>
            <a:endParaRPr lang="nl-NL" dirty="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986DD5CF-C82F-C686-34BD-E281C305AF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18689" y="3638059"/>
            <a:ext cx="3649133" cy="2730286"/>
          </a:xfrm>
          <a:prstGeom prst="rect">
            <a:avLst/>
          </a:prstGeom>
          <a:ln>
            <a:solidFill>
              <a:schemeClr val="bg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7917387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E90480-B996-92DE-CDF5-9B3A301B96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a typeface="Calibri Light"/>
                <a:cs typeface="Calibri Light"/>
              </a:rPr>
              <a:t>Gebruikscijfers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1B5132-7820-FE41-1493-507954F2DA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Calibri"/>
                <a:cs typeface="Calibri"/>
              </a:rPr>
              <a:t>Trend in de regio</a:t>
            </a:r>
          </a:p>
          <a:p>
            <a:pPr marL="0" indent="0">
              <a:buNone/>
            </a:pPr>
            <a:endParaRPr lang="en-US" dirty="0">
              <a:ea typeface="Calibri"/>
              <a:cs typeface="Calibri"/>
            </a:endParaRPr>
          </a:p>
          <a:p>
            <a:pPr marL="0" indent="0">
              <a:buNone/>
            </a:pPr>
            <a:endParaRPr lang="en-US" dirty="0">
              <a:ea typeface="Calibri"/>
              <a:cs typeface="Calibri"/>
            </a:endParaRPr>
          </a:p>
          <a:p>
            <a:endParaRPr lang="en-US" dirty="0">
              <a:ea typeface="Calibri"/>
              <a:cs typeface="Calibri"/>
            </a:endParaRPr>
          </a:p>
          <a:p>
            <a:pPr marL="0" indent="0">
              <a:buNone/>
            </a:pPr>
            <a:endParaRPr lang="en-US" dirty="0">
              <a:ea typeface="Calibri"/>
              <a:cs typeface="Calibri"/>
            </a:endParaRPr>
          </a:p>
        </p:txBody>
      </p:sp>
      <p:graphicFrame>
        <p:nvGraphicFramePr>
          <p:cNvPr id="6" name="Tabel 5">
            <a:extLst>
              <a:ext uri="{FF2B5EF4-FFF2-40B4-BE49-F238E27FC236}">
                <a16:creationId xmlns:a16="http://schemas.microsoft.com/office/drawing/2014/main" id="{1F294E29-34A0-2734-1D63-2A301FA55A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3160212"/>
              </p:ext>
            </p:extLst>
          </p:nvPr>
        </p:nvGraphicFramePr>
        <p:xfrm>
          <a:off x="451556" y="3196114"/>
          <a:ext cx="10902247" cy="165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3688">
                  <a:extLst>
                    <a:ext uri="{9D8B030D-6E8A-4147-A177-3AD203B41FA5}">
                      <a16:colId xmlns:a16="http://schemas.microsoft.com/office/drawing/2014/main" val="2777708560"/>
                    </a:ext>
                  </a:extLst>
                </a:gridCol>
                <a:gridCol w="1218261">
                  <a:extLst>
                    <a:ext uri="{9D8B030D-6E8A-4147-A177-3AD203B41FA5}">
                      <a16:colId xmlns:a16="http://schemas.microsoft.com/office/drawing/2014/main" val="4157763060"/>
                    </a:ext>
                  </a:extLst>
                </a:gridCol>
                <a:gridCol w="1436393">
                  <a:extLst>
                    <a:ext uri="{9D8B030D-6E8A-4147-A177-3AD203B41FA5}">
                      <a16:colId xmlns:a16="http://schemas.microsoft.com/office/drawing/2014/main" val="551039923"/>
                    </a:ext>
                  </a:extLst>
                </a:gridCol>
                <a:gridCol w="1362781">
                  <a:extLst>
                    <a:ext uri="{9D8B030D-6E8A-4147-A177-3AD203B41FA5}">
                      <a16:colId xmlns:a16="http://schemas.microsoft.com/office/drawing/2014/main" val="3627872590"/>
                    </a:ext>
                  </a:extLst>
                </a:gridCol>
                <a:gridCol w="1615721">
                  <a:extLst>
                    <a:ext uri="{9D8B030D-6E8A-4147-A177-3AD203B41FA5}">
                      <a16:colId xmlns:a16="http://schemas.microsoft.com/office/drawing/2014/main" val="230343750"/>
                    </a:ext>
                  </a:extLst>
                </a:gridCol>
                <a:gridCol w="1109841">
                  <a:extLst>
                    <a:ext uri="{9D8B030D-6E8A-4147-A177-3AD203B41FA5}">
                      <a16:colId xmlns:a16="http://schemas.microsoft.com/office/drawing/2014/main" val="2146202658"/>
                    </a:ext>
                  </a:extLst>
                </a:gridCol>
                <a:gridCol w="1362781">
                  <a:extLst>
                    <a:ext uri="{9D8B030D-6E8A-4147-A177-3AD203B41FA5}">
                      <a16:colId xmlns:a16="http://schemas.microsoft.com/office/drawing/2014/main" val="1573902611"/>
                    </a:ext>
                  </a:extLst>
                </a:gridCol>
                <a:gridCol w="1362781">
                  <a:extLst>
                    <a:ext uri="{9D8B030D-6E8A-4147-A177-3AD203B41FA5}">
                      <a16:colId xmlns:a16="http://schemas.microsoft.com/office/drawing/2014/main" val="256122059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3-10 okt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12-19 dec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19  – 26 dec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26 dec – 2 jan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2 – 9 jan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9 – 16 jan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16 – 23 jan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22125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Toegangs-verzoeken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123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336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236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169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211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309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413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77765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Toegang verkregen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26,02%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54,17%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48,73%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53,85%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47,87%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49,19%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42,13%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1663910"/>
                  </a:ext>
                </a:extLst>
              </a:tr>
            </a:tbl>
          </a:graphicData>
        </a:graphic>
      </p:graphicFrame>
      <p:sp>
        <p:nvSpPr>
          <p:cNvPr id="7" name="Tekstvak 6">
            <a:extLst>
              <a:ext uri="{FF2B5EF4-FFF2-40B4-BE49-F238E27FC236}">
                <a16:creationId xmlns:a16="http://schemas.microsoft.com/office/drawing/2014/main" id="{31AF8537-398C-7C16-77A6-B1F3D04B57FB}"/>
              </a:ext>
            </a:extLst>
          </p:cNvPr>
          <p:cNvSpPr txBox="1"/>
          <p:nvPr/>
        </p:nvSpPr>
        <p:spPr>
          <a:xfrm>
            <a:off x="1293988" y="4900293"/>
            <a:ext cx="14788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accent1"/>
                </a:solidFill>
              </a:rPr>
              <a:t>Hier komen we vandaan</a:t>
            </a:r>
          </a:p>
        </p:txBody>
      </p:sp>
      <p:sp>
        <p:nvSpPr>
          <p:cNvPr id="8" name="Afgeronde rechthoek 7">
            <a:extLst>
              <a:ext uri="{FF2B5EF4-FFF2-40B4-BE49-F238E27FC236}">
                <a16:creationId xmlns:a16="http://schemas.microsoft.com/office/drawing/2014/main" id="{1F23CCB7-495E-A140-94D6-BFD54BB2B030}"/>
              </a:ext>
            </a:extLst>
          </p:cNvPr>
          <p:cNvSpPr/>
          <p:nvPr/>
        </p:nvSpPr>
        <p:spPr>
          <a:xfrm>
            <a:off x="1857021" y="3142935"/>
            <a:ext cx="1264356" cy="1651000"/>
          </a:xfrm>
          <a:prstGeom prst="roundRect">
            <a:avLst/>
          </a:prstGeom>
          <a:noFill/>
          <a:ln w="57150"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Afgeronde rechthoek 8">
            <a:extLst>
              <a:ext uri="{FF2B5EF4-FFF2-40B4-BE49-F238E27FC236}">
                <a16:creationId xmlns:a16="http://schemas.microsoft.com/office/drawing/2014/main" id="{978FB0DD-C1E4-E910-B25E-5BE676652347}"/>
              </a:ext>
            </a:extLst>
          </p:cNvPr>
          <p:cNvSpPr/>
          <p:nvPr/>
        </p:nvSpPr>
        <p:spPr>
          <a:xfrm>
            <a:off x="3121377" y="3114222"/>
            <a:ext cx="1264356" cy="1679713"/>
          </a:xfrm>
          <a:prstGeom prst="roundRect">
            <a:avLst/>
          </a:prstGeom>
          <a:noFill/>
          <a:ln w="57150">
            <a:solidFill>
              <a:schemeClr val="accent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AAE9CE6D-ECD2-661D-B4B8-EEA7098BD5E9}"/>
              </a:ext>
            </a:extLst>
          </p:cNvPr>
          <p:cNvSpPr txBox="1"/>
          <p:nvPr/>
        </p:nvSpPr>
        <p:spPr>
          <a:xfrm>
            <a:off x="3306235" y="4910334"/>
            <a:ext cx="25964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accent3"/>
                </a:solidFill>
              </a:rPr>
              <a:t>Meest succesvolle week: net voor kerst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B6C7AFE8-C1EA-214C-49B7-9F2C22604317}"/>
              </a:ext>
            </a:extLst>
          </p:cNvPr>
          <p:cNvSpPr txBox="1"/>
          <p:nvPr/>
        </p:nvSpPr>
        <p:spPr>
          <a:xfrm>
            <a:off x="9736666" y="2342644"/>
            <a:ext cx="23819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accent2"/>
                </a:solidFill>
              </a:rPr>
              <a:t>Stijgende lijn in toegangsverzoeken</a:t>
            </a:r>
          </a:p>
        </p:txBody>
      </p:sp>
      <p:sp>
        <p:nvSpPr>
          <p:cNvPr id="14" name="Afgeronde rechthoek 13">
            <a:extLst>
              <a:ext uri="{FF2B5EF4-FFF2-40B4-BE49-F238E27FC236}">
                <a16:creationId xmlns:a16="http://schemas.microsoft.com/office/drawing/2014/main" id="{738A2491-33EA-3CF7-FE6B-148F265B638A}"/>
              </a:ext>
            </a:extLst>
          </p:cNvPr>
          <p:cNvSpPr/>
          <p:nvPr/>
        </p:nvSpPr>
        <p:spPr>
          <a:xfrm>
            <a:off x="5902679" y="3561525"/>
            <a:ext cx="4856857" cy="512817"/>
          </a:xfrm>
          <a:prstGeom prst="roundRect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42AC4223-EEAB-D912-D90D-48ED7FB60D9A}"/>
              </a:ext>
            </a:extLst>
          </p:cNvPr>
          <p:cNvSpPr txBox="1"/>
          <p:nvPr/>
        </p:nvSpPr>
        <p:spPr>
          <a:xfrm>
            <a:off x="8829322" y="4982051"/>
            <a:ext cx="29802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>
                <a:solidFill>
                  <a:schemeClr val="accent6">
                    <a:lumMod val="75000"/>
                  </a:schemeClr>
                </a:solidFill>
              </a:rPr>
              <a:t>Uitdaging</a:t>
            </a:r>
            <a:r>
              <a:rPr lang="nl-NL" dirty="0">
                <a:solidFill>
                  <a:schemeClr val="accent6">
                    <a:lumMod val="75000"/>
                  </a:schemeClr>
                </a:solidFill>
              </a:rPr>
              <a:t> blijft om toegang verkregen op te hogen.. </a:t>
            </a:r>
          </a:p>
        </p:txBody>
      </p:sp>
    </p:spTree>
    <p:extLst>
      <p:ext uri="{BB962C8B-B14F-4D97-AF65-F5344CB8AC3E}">
        <p14:creationId xmlns:p14="http://schemas.microsoft.com/office/powerpoint/2010/main" val="37437975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990D0AF-CAF2-3499-BF4C-0E20FBBEAC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Suggesties voor verbetering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C761574-CB84-8D0F-D9A5-B9DBAD0DF6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9845" y="1690688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nl-NL" dirty="0"/>
              <a:t>Grootste issue bij meeste </a:t>
            </a:r>
            <a:r>
              <a:rPr lang="nl-NL" dirty="0" err="1"/>
              <a:t>VSV’s</a:t>
            </a:r>
            <a:r>
              <a:rPr lang="nl-NL" dirty="0"/>
              <a:t> is nog toegang krijgen tot gegevens</a:t>
            </a:r>
          </a:p>
          <a:p>
            <a:endParaRPr lang="nl-NL" dirty="0"/>
          </a:p>
          <a:p>
            <a:r>
              <a:rPr lang="nl-NL" dirty="0"/>
              <a:t>Suggestie voor </a:t>
            </a:r>
            <a:r>
              <a:rPr lang="nl-NL" u="sng" dirty="0"/>
              <a:t>geen toestemming verloskundigenpraktijk</a:t>
            </a:r>
          </a:p>
          <a:p>
            <a:pPr marL="0" indent="0">
              <a:buNone/>
            </a:pPr>
            <a:r>
              <a:rPr lang="nl-NL" dirty="0"/>
              <a:t>Schrijf het op (</a:t>
            </a:r>
            <a:r>
              <a:rPr lang="nl-NL" dirty="0" err="1"/>
              <a:t>zkh</a:t>
            </a:r>
            <a:r>
              <a:rPr lang="nl-NL" dirty="0"/>
              <a:t>), laat het achter bij het secretariaat. Secretariaat spreekt praktijk aan wanneer iemand op locatie is</a:t>
            </a:r>
          </a:p>
          <a:p>
            <a:r>
              <a:rPr lang="nl-NL" dirty="0"/>
              <a:t>Suggestie voor </a:t>
            </a:r>
            <a:r>
              <a:rPr lang="nl-NL" u="sng" dirty="0"/>
              <a:t>geen toestemming ziekenhuis</a:t>
            </a:r>
          </a:p>
          <a:p>
            <a:pPr marL="0" indent="0">
              <a:buNone/>
            </a:pPr>
            <a:r>
              <a:rPr lang="nl-NL" dirty="0"/>
              <a:t>Spreek in het VSV/werkgroep af wie benaderd kan worden als er geen toestemming is. Is dat het secretariaat? Zijn zij op de hoogte? Is dat een </a:t>
            </a:r>
            <a:r>
              <a:rPr lang="nl-NL" dirty="0" err="1"/>
              <a:t>keyuser</a:t>
            </a:r>
            <a:r>
              <a:rPr lang="nl-NL" dirty="0"/>
              <a:t>? Via 1 persoon vanuit de verloskundigen of allemaal los? 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sz="2400" dirty="0"/>
              <a:t>Andere ideeën? 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13951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3A7805-5EC3-5F20-FE5B-18AEB115F8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Ontwikkelingen Chipsoft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1C9EAFA-C60D-9B5A-A7CC-4B3420549E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Andere regio gaat (hopelijk) verder met ontwikkelingen rondom Chipsoft </a:t>
            </a:r>
            <a:r>
              <a:rPr lang="nl-NL" dirty="0">
                <a:sym typeface="Wingdings" pitchFamily="2" charset="2"/>
              </a:rPr>
              <a:t> Den Haag</a:t>
            </a:r>
          </a:p>
          <a:p>
            <a:r>
              <a:rPr lang="nl-NL" dirty="0">
                <a:sym typeface="Wingdings" pitchFamily="2" charset="2"/>
              </a:rPr>
              <a:t>Huidige ontwikkelingen nog</a:t>
            </a:r>
          </a:p>
          <a:p>
            <a:pPr lvl="1"/>
            <a:r>
              <a:rPr lang="nl-NL" dirty="0">
                <a:sym typeface="Wingdings" pitchFamily="2" charset="2"/>
              </a:rPr>
              <a:t>Metingen</a:t>
            </a:r>
          </a:p>
          <a:p>
            <a:pPr lvl="1"/>
            <a:r>
              <a:rPr lang="nl-NL" dirty="0">
                <a:sym typeface="Wingdings" pitchFamily="2" charset="2"/>
              </a:rPr>
              <a:t>Codes bij documenten zodat kraamzorg alleen kan zien wat ze willen zien</a:t>
            </a:r>
          </a:p>
          <a:p>
            <a:pPr lvl="2"/>
            <a:r>
              <a:rPr lang="nl-NL" dirty="0">
                <a:sym typeface="Wingdings" pitchFamily="2" charset="2"/>
              </a:rPr>
              <a:t>Herinnering bij FAB </a:t>
            </a:r>
          </a:p>
          <a:p>
            <a:pPr lvl="1"/>
            <a:endParaRPr lang="nl-NL" dirty="0">
              <a:sym typeface="Wingdings" pitchFamily="2" charset="2"/>
            </a:endParaRPr>
          </a:p>
          <a:p>
            <a:r>
              <a:rPr lang="nl-NL" dirty="0">
                <a:sym typeface="Wingdings" pitchFamily="2" charset="2"/>
              </a:rPr>
              <a:t>Wensen? </a:t>
            </a:r>
          </a:p>
        </p:txBody>
      </p:sp>
    </p:spTree>
    <p:extLst>
      <p:ext uri="{BB962C8B-B14F-4D97-AF65-F5344CB8AC3E}">
        <p14:creationId xmlns:p14="http://schemas.microsoft.com/office/powerpoint/2010/main" val="11238113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4C45F7-2DCE-E988-4D0D-903DB5B0A5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7BBC4614-7717-8A3E-2ACE-33E15C8050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7889240" cy="1325563"/>
          </a:xfrm>
        </p:spPr>
        <p:txBody>
          <a:bodyPr/>
          <a:lstStyle/>
          <a:p>
            <a:r>
              <a:rPr lang="nl-NL" dirty="0">
                <a:ea typeface="Calibri Light"/>
                <a:cs typeface="Calibri Light"/>
              </a:rPr>
              <a:t>Ervaring per VSV</a:t>
            </a:r>
            <a:endParaRPr lang="nl-NL" dirty="0">
              <a:highlight>
                <a:srgbClr val="FFFF00"/>
              </a:highlight>
              <a:ea typeface="Calibri Light"/>
              <a:cs typeface="Calibri Light"/>
            </a:endParaRP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A4D4AA57-71F4-1F16-E0B5-106DDDF5CC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3200" dirty="0"/>
              <a:t>Hoe gaat het met gebruik van de viewer?</a:t>
            </a:r>
          </a:p>
          <a:p>
            <a:r>
              <a:rPr lang="nl-NL" sz="3200" dirty="0"/>
              <a:t>Welke knelpunten lopen jullie tegenaan? </a:t>
            </a:r>
          </a:p>
          <a:p>
            <a:r>
              <a:rPr lang="nl-NL" sz="3200" dirty="0"/>
              <a:t>Tips vanuit de andere </a:t>
            </a:r>
            <a:r>
              <a:rPr lang="nl-NL" sz="3200" dirty="0" err="1"/>
              <a:t>VSV’s</a:t>
            </a:r>
            <a:r>
              <a:rPr lang="nl-NL" sz="3200" dirty="0"/>
              <a:t>?</a:t>
            </a:r>
          </a:p>
          <a:p>
            <a:r>
              <a:rPr lang="nl-NL" sz="3200" dirty="0"/>
              <a:t>Wat heb je nodig?</a:t>
            </a:r>
          </a:p>
        </p:txBody>
      </p:sp>
    </p:spTree>
    <p:extLst>
      <p:ext uri="{BB962C8B-B14F-4D97-AF65-F5344CB8AC3E}">
        <p14:creationId xmlns:p14="http://schemas.microsoft.com/office/powerpoint/2010/main" val="33367473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30BCCB-9031-A810-8190-C2DA1BFE1C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BE3BA01A-81E9-2A82-095E-187745B23A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7889240" cy="1325563"/>
          </a:xfrm>
        </p:spPr>
        <p:txBody>
          <a:bodyPr/>
          <a:lstStyle/>
          <a:p>
            <a:r>
              <a:rPr lang="nl-NL" dirty="0">
                <a:ea typeface="Calibri Light"/>
                <a:cs typeface="Calibri Light"/>
              </a:rPr>
              <a:t>Gebruikerstips</a:t>
            </a:r>
            <a:endParaRPr lang="nl-NL" dirty="0">
              <a:highlight>
                <a:srgbClr val="FFFF00"/>
              </a:highlight>
              <a:ea typeface="Calibri Light"/>
              <a:cs typeface="Calibri Light"/>
            </a:endParaRP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E382214E-21CA-5ECE-AFFD-354001CED5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9848"/>
            <a:ext cx="10515600" cy="4351338"/>
          </a:xfrm>
        </p:spPr>
        <p:txBody>
          <a:bodyPr>
            <a:normAutofit/>
          </a:bodyPr>
          <a:lstStyle/>
          <a:p>
            <a:r>
              <a:rPr lang="nl-NL" sz="3200" b="1" dirty="0"/>
              <a:t>BSN verificatie &amp; toestemming</a:t>
            </a:r>
          </a:p>
          <a:p>
            <a:pPr marL="0" indent="0">
              <a:buNone/>
            </a:pPr>
            <a:r>
              <a:rPr lang="nl-NL" sz="3200" dirty="0"/>
              <a:t>Waar gaat het goed: </a:t>
            </a:r>
            <a:r>
              <a:rPr lang="nl-NL" sz="3200" dirty="0" err="1"/>
              <a:t>Ikazia</a:t>
            </a:r>
            <a:r>
              <a:rPr lang="nl-NL" sz="3200" dirty="0"/>
              <a:t> ziekenhuis</a:t>
            </a:r>
          </a:p>
          <a:p>
            <a:pPr marL="0" indent="0">
              <a:buNone/>
            </a:pPr>
            <a:endParaRPr lang="nl-NL" sz="3200" dirty="0"/>
          </a:p>
          <a:p>
            <a:pPr marL="0" indent="0">
              <a:buNone/>
            </a:pPr>
            <a:r>
              <a:rPr lang="nl-NL" sz="3200" i="1" dirty="0"/>
              <a:t>Wat doen ze daar</a:t>
            </a:r>
          </a:p>
          <a:p>
            <a:pPr marL="0" indent="0">
              <a:buNone/>
            </a:pPr>
            <a:r>
              <a:rPr lang="nl-NL" sz="3200" dirty="0"/>
              <a:t>- Duidelijke afspraken BSN verificatie + toestemming. Wordt uitgevoerd door obstetrieverpleegkundige in </a:t>
            </a:r>
            <a:r>
              <a:rPr lang="nl-NL" sz="3200" dirty="0" err="1"/>
              <a:t>anw</a:t>
            </a:r>
            <a:r>
              <a:rPr lang="nl-NL" sz="3200" dirty="0"/>
              <a:t> uren</a:t>
            </a:r>
          </a:p>
          <a:p>
            <a:pPr marL="0" indent="0">
              <a:buNone/>
            </a:pPr>
            <a:r>
              <a:rPr lang="nl-NL" sz="3200" dirty="0"/>
              <a:t>- Secretariaat opent elk dossier zodat ook documenten gedeeld worden </a:t>
            </a:r>
          </a:p>
          <a:p>
            <a:pPr marL="0" indent="0">
              <a:buNone/>
            </a:pPr>
            <a:endParaRPr lang="nl-NL" sz="3200" dirty="0"/>
          </a:p>
          <a:p>
            <a:endParaRPr lang="nl-NL" sz="3200" dirty="0"/>
          </a:p>
        </p:txBody>
      </p:sp>
    </p:spTree>
    <p:extLst>
      <p:ext uri="{BB962C8B-B14F-4D97-AF65-F5344CB8AC3E}">
        <p14:creationId xmlns:p14="http://schemas.microsoft.com/office/powerpoint/2010/main" val="2732296815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Blauwgro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6775c50-bcfc-415c-afb0-cc88e0e15f42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15BE1E9D6172842B324308C388487D6" ma:contentTypeVersion="11" ma:contentTypeDescription="Een nieuw document maken." ma:contentTypeScope="" ma:versionID="febd6a4ba2c1a2651c0a9dded2697ba7">
  <xsd:schema xmlns:xsd="http://www.w3.org/2001/XMLSchema" xmlns:xs="http://www.w3.org/2001/XMLSchema" xmlns:p="http://schemas.microsoft.com/office/2006/metadata/properties" xmlns:ns2="e6775c50-bcfc-415c-afb0-cc88e0e15f42" xmlns:ns3="17639765-b589-4710-8683-673f6077e6ac" targetNamespace="http://schemas.microsoft.com/office/2006/metadata/properties" ma:root="true" ma:fieldsID="524e814fce383aea0d7fe776d2585b21" ns2:_="" ns3:_="">
    <xsd:import namespace="e6775c50-bcfc-415c-afb0-cc88e0e15f42"/>
    <xsd:import namespace="17639765-b589-4710-8683-673f6077e6a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775c50-bcfc-415c-afb0-cc88e0e15f4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Afbeeldingtags" ma:readOnly="false" ma:fieldId="{5cf76f15-5ced-4ddc-b409-7134ff3c332f}" ma:taxonomyMulti="true" ma:sspId="1c58073f-3fb4-41a2-9b82-49f62382709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7639765-b589-4710-8683-673f6077e6ac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6C8B82B-3FEC-4850-83BE-EB6F38700E3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75AEB8C-F25C-4D0E-8B77-9ED557AF2A0B}">
  <ds:schemaRefs>
    <ds:schemaRef ds:uri="17639765-b589-4710-8683-673f6077e6ac"/>
    <ds:schemaRef ds:uri="e6775c50-bcfc-415c-afb0-cc88e0e15f42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4617073A-DAC1-4E7B-82C3-7C9B5773956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6775c50-bcfc-415c-afb0-cc88e0e15f42"/>
    <ds:schemaRef ds:uri="17639765-b589-4710-8683-673f6077e6a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21317</TotalTime>
  <Words>408</Words>
  <Application>Microsoft Macintosh PowerPoint</Application>
  <PresentationFormat>Breedbeeld</PresentationFormat>
  <Paragraphs>97</Paragraphs>
  <Slides>11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Wingdings</vt:lpstr>
      <vt:lpstr>Kantoorthema</vt:lpstr>
      <vt:lpstr>Coördinatorenoverleg IGD Zuidwest Nederland</vt:lpstr>
      <vt:lpstr>Agenda</vt:lpstr>
      <vt:lpstr>Medelingen</vt:lpstr>
      <vt:lpstr>Mededelingen: wat is nieuw</vt:lpstr>
      <vt:lpstr>Gebruikscijfers</vt:lpstr>
      <vt:lpstr>Suggesties voor verbetering</vt:lpstr>
      <vt:lpstr>Ontwikkelingen Chipsoft</vt:lpstr>
      <vt:lpstr>Ervaring per VSV</vt:lpstr>
      <vt:lpstr>Gebruikerstips</vt:lpstr>
      <vt:lpstr>Gebruikerstips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Agenda</dc:title>
  <dc:creator>Vanessa Nijweide - RijnmondNet</dc:creator>
  <cp:lastModifiedBy>Tanja Swinkels - RijnmondNet</cp:lastModifiedBy>
  <cp:revision>1418</cp:revision>
  <dcterms:created xsi:type="dcterms:W3CDTF">2020-11-24T10:12:59Z</dcterms:created>
  <dcterms:modified xsi:type="dcterms:W3CDTF">2026-01-29T10:08:53Z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0x010100F15BE1E9D6172842B324308C388487D6</vt:lpwstr>
  </property>
  <property fmtid="{D5CDD505-2E9C-101B-9397-08002B2CF9AE}" pid="3" name="MediaServiceImageTags">
    <vt:lpwstr/>
  </property>
  <property fmtid="{D5CDD505-2E9C-101B-9397-08002B2CF9AE}" pid="4" name="MSIP_Label_07cd4c9c-bfb9-4816-8940-06d62a1f8fdc_Enabled">
    <vt:lpwstr>true</vt:lpwstr>
  </property>
  <property fmtid="{D5CDD505-2E9C-101B-9397-08002B2CF9AE}" pid="5" name="MSIP_Label_07cd4c9c-bfb9-4816-8940-06d62a1f8fdc_SetDate">
    <vt:lpwstr>2025-06-03T10:29:32Z</vt:lpwstr>
  </property>
  <property fmtid="{D5CDD505-2E9C-101B-9397-08002B2CF9AE}" pid="6" name="MSIP_Label_07cd4c9c-bfb9-4816-8940-06d62a1f8fdc_Method">
    <vt:lpwstr>Standard</vt:lpwstr>
  </property>
  <property fmtid="{D5CDD505-2E9C-101B-9397-08002B2CF9AE}" pid="7" name="MSIP_Label_07cd4c9c-bfb9-4816-8940-06d62a1f8fdc_Name">
    <vt:lpwstr>Laag</vt:lpwstr>
  </property>
  <property fmtid="{D5CDD505-2E9C-101B-9397-08002B2CF9AE}" pid="8" name="MSIP_Label_07cd4c9c-bfb9-4816-8940-06d62a1f8fdc_SiteId">
    <vt:lpwstr>86655a1e-399f-4240-bf75-b27746fc6192</vt:lpwstr>
  </property>
  <property fmtid="{D5CDD505-2E9C-101B-9397-08002B2CF9AE}" pid="9" name="MSIP_Label_07cd4c9c-bfb9-4816-8940-06d62a1f8fdc_ActionId">
    <vt:lpwstr>c869b921-d5f6-452c-b814-7a2e89885f7b</vt:lpwstr>
  </property>
  <property fmtid="{D5CDD505-2E9C-101B-9397-08002B2CF9AE}" pid="10" name="MSIP_Label_07cd4c9c-bfb9-4816-8940-06d62a1f8fdc_ContentBits">
    <vt:lpwstr>0</vt:lpwstr>
  </property>
  <property fmtid="{D5CDD505-2E9C-101B-9397-08002B2CF9AE}" pid="11" name="MSIP_Label_07cd4c9c-bfb9-4816-8940-06d62a1f8fdc_Tag">
    <vt:lpwstr>50, 3, 0, 1</vt:lpwstr>
  </property>
</Properties>
</file>